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6" r:id="rId5"/>
    <p:sldId id="259" r:id="rId6"/>
    <p:sldId id="260" r:id="rId7"/>
    <p:sldId id="262" r:id="rId8"/>
    <p:sldId id="263" r:id="rId9"/>
    <p:sldId id="264" r:id="rId10"/>
    <p:sldId id="265"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a:defRPr>
            </a:lvl1pPr>
          </a:lstStyle>
          <a:p>
            <a:endParaRPr lang="it-IT"/>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a:defRPr>
            </a:lvl1pPr>
          </a:lstStyle>
          <a:p>
            <a:fld id="{1D1CF57A-241F-4063-BEE9-87739F0970B1}" type="datetimeFigureOut">
              <a:rPr lang="it-IT"/>
              <a:pPr/>
              <a:t>2011-09-19</a:t>
            </a:fld>
            <a:endParaRPr lang="it-IT"/>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a:defRPr>
            </a:lvl1pPr>
          </a:lstStyle>
          <a:p>
            <a:endParaRPr lang="it-IT"/>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a:defRPr>
            </a:lvl1pPr>
          </a:lstStyle>
          <a:p>
            <a:fld id="{05BDE04D-9E40-4942-9F41-1E96729E95D4}"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B995CDF2-79E6-4B36-B07B-16C269797E5B}" type="datetimeFigureOut">
              <a:rPr lang="en-GB"/>
              <a:pPr>
                <a:defRPr/>
              </a:pPr>
              <a:t>19/09/2011</a:t>
            </a:fld>
            <a:endParaRPr lang="en-GB" dirty="0"/>
          </a:p>
        </p:txBody>
      </p:sp>
      <p:sp>
        <p:nvSpPr>
          <p:cNvPr id="12" name="Footer Placeholder 16"/>
          <p:cNvSpPr>
            <a:spLocks noGrp="1"/>
          </p:cNvSpPr>
          <p:nvPr>
            <p:ph type="ftr" sz="quarter" idx="11"/>
          </p:nvPr>
        </p:nvSpPr>
        <p:spPr/>
        <p:txBody>
          <a:bodyPr/>
          <a:lstStyle>
            <a:lvl1pPr>
              <a:defRPr/>
            </a:lvl1pPr>
          </a:lstStyle>
          <a:p>
            <a:pPr>
              <a:defRPr/>
            </a:pPr>
            <a:endParaRPr lang="en-GB"/>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B13D0BB7-487B-43A2-8E21-34D61445114B}" type="slidenum">
              <a:rPr lang="en-GB"/>
              <a:pPr>
                <a:defRPr/>
              </a:pPr>
              <a:t>‹N›</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15703FC-CF63-47CF-87A6-BA45611337A9}" type="datetimeFigureOut">
              <a:rPr lang="en-GB"/>
              <a:pPr>
                <a:defRPr/>
              </a:pPr>
              <a:t>19/09/2011</a:t>
            </a:fld>
            <a:endParaRPr lang="en-GB" dirty="0"/>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642F360-512B-46F5-AE56-68DAAA97B3D2}" type="slidenum">
              <a:rPr lang="en-GB"/>
              <a:pPr>
                <a:defRPr/>
              </a:pPr>
              <a:t>‹N›</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218079-C104-4285-B52B-DFB99761954F}" type="datetimeFigureOut">
              <a:rPr lang="en-GB"/>
              <a:pPr>
                <a:defRPr/>
              </a:pPr>
              <a:t>19/09/2011</a:t>
            </a:fld>
            <a:endParaRPr lang="en-GB" dirty="0"/>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DBEAADFA-5EDC-4186-8F11-3B05DE890084}" type="slidenum">
              <a:rPr lang="en-GB"/>
              <a:pPr>
                <a:defRPr/>
              </a:pPr>
              <a:t>‹N›</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73728CC-11FE-47D4-A89D-0F7699346060}" type="datetimeFigureOut">
              <a:rPr lang="en-GB"/>
              <a:pPr>
                <a:defRPr/>
              </a:pPr>
              <a:t>19/09/2011</a:t>
            </a:fld>
            <a:endParaRPr lang="en-GB" dirty="0"/>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AB883541-51AE-473E-A9D5-6C875A15721A}" type="slidenum">
              <a:rPr lang="en-GB"/>
              <a:pPr>
                <a:defRPr/>
              </a:pPr>
              <a:t>‹N›</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7C56778-708C-438A-98D3-EE9E3F04C831}" type="datetimeFigureOut">
              <a:rPr lang="en-GB"/>
              <a:pPr>
                <a:defRPr/>
              </a:pPr>
              <a:t>19/09/2011</a:t>
            </a:fld>
            <a:endParaRPr lang="en-GB" dirty="0"/>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GB"/>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7503FA7-9E44-4467-A014-BC0FE1766BAB}" type="slidenum">
              <a:rPr lang="en-GB"/>
              <a:pPr>
                <a:defRPr/>
              </a:pPr>
              <a:t>‹N›</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26DE181-180E-40F1-8C33-0951C6C26F3D}" type="datetimeFigureOut">
              <a:rPr lang="en-GB"/>
              <a:pPr>
                <a:defRPr/>
              </a:pPr>
              <a:t>19/09/2011</a:t>
            </a:fld>
            <a:endParaRPr lang="en-GB" dirty="0"/>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CCAEB324-29BD-4EAB-957E-2CC4CFC24407}" type="slidenum">
              <a:rPr lang="en-GB"/>
              <a:pPr>
                <a:defRPr/>
              </a:pPr>
              <a:t>‹N›</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F035FAE4-FFBF-475E-8E1F-7D4FD5703408}" type="datetimeFigureOut">
              <a:rPr lang="en-GB"/>
              <a:pPr>
                <a:defRPr/>
              </a:pPr>
              <a:t>19/09/2011</a:t>
            </a:fld>
            <a:endParaRPr lang="en-GB" dirty="0"/>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34F48B4D-740A-4482-BBF9-85DCB75AB0D0}" type="slidenum">
              <a:rPr lang="en-GB"/>
              <a:pPr>
                <a:defRPr/>
              </a:pPr>
              <a:t>‹N›</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4E0CB77-A5F2-4E45-925B-0BADBC51ECB2}" type="datetimeFigureOut">
              <a:rPr lang="en-GB"/>
              <a:pPr>
                <a:defRPr/>
              </a:pPr>
              <a:t>19/09/2011</a:t>
            </a:fld>
            <a:endParaRPr lang="en-GB" dirty="0"/>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2F232568-10DC-4DE5-A98B-4D1ABA99C739}" type="slidenum">
              <a:rPr lang="en-GB"/>
              <a:pPr>
                <a:defRPr/>
              </a:pPr>
              <a:t>‹N›</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CB1F266-956B-4C5B-998B-46A179507DEF}" type="datetimeFigureOut">
              <a:rPr lang="en-GB"/>
              <a:pPr>
                <a:defRPr/>
              </a:pPr>
              <a:t>19/09/2011</a:t>
            </a:fld>
            <a:endParaRPr lang="en-GB" dirty="0"/>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91065659-025D-40F7-BD6E-BE1BCF488A7D}" type="slidenum">
              <a:rPr lang="en-GB"/>
              <a:pPr>
                <a:defRPr/>
              </a:pPr>
              <a:t>‹N›</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360FAD0A-443B-40EC-9045-EC43585A371B}" type="datetimeFigureOut">
              <a:rPr lang="en-GB"/>
              <a:pPr>
                <a:defRPr/>
              </a:pPr>
              <a:t>19/09/2011</a:t>
            </a:fld>
            <a:endParaRPr lang="en-GB" dirty="0"/>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1D1C03A8-AF5D-4F6E-BDB9-34959CCEA680}" type="slidenum">
              <a:rPr lang="en-GB"/>
              <a:pPr>
                <a:defRPr/>
              </a:pPr>
              <a:t>‹N›</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C4138DE-1194-4C50-B91C-5CAB7F3E4539}" type="datetimeFigureOut">
              <a:rPr lang="en-GB"/>
              <a:pPr>
                <a:defRPr/>
              </a:pPr>
              <a:t>19/09/2011</a:t>
            </a:fld>
            <a:endParaRPr lang="en-GB" dirty="0"/>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GB"/>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3A38FC47-C9C9-4BDE-AE06-FB580F3A27A6}" type="slidenum">
              <a:rPr lang="en-GB"/>
              <a:pPr>
                <a:defRPr/>
              </a:pPr>
              <a:t>‹N›</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19AFE2F0-3446-4D68-A641-DE8FDB1C9C11}" type="datetimeFigureOut">
              <a:rPr lang="en-GB"/>
              <a:pPr>
                <a:defRPr/>
              </a:pPr>
              <a:t>19/09/2011</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dirty="0">
                <a:solidFill>
                  <a:schemeClr val="tx2"/>
                </a:solidFill>
                <a:latin typeface="+mn-lt"/>
              </a:defRPr>
            </a:lvl1pPr>
          </a:lstStyle>
          <a:p>
            <a:pPr>
              <a:defRPr/>
            </a:pPr>
            <a:endParaRPr lang="en-GB"/>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D5B5BF26-1879-4911-813D-E7809F4B5A2E}" type="slidenum">
              <a:rPr lang="en-GB"/>
              <a:pPr>
                <a:defRPr/>
              </a:pPr>
              <a:t>‹N›</a:t>
            </a:fld>
            <a:endParaRPr lang="en-GB"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a:defRPr>
      </a:lvl2pPr>
      <a:lvl3pPr algn="l" rtl="0" fontAlgn="base">
        <a:spcBef>
          <a:spcPct val="0"/>
        </a:spcBef>
        <a:spcAft>
          <a:spcPct val="0"/>
        </a:spcAft>
        <a:defRPr sz="4000">
          <a:solidFill>
            <a:schemeClr val="tx2"/>
          </a:solidFill>
          <a:latin typeface="Franklin Gothic Book"/>
        </a:defRPr>
      </a:lvl3pPr>
      <a:lvl4pPr algn="l" rtl="0" fontAlgn="base">
        <a:spcBef>
          <a:spcPct val="0"/>
        </a:spcBef>
        <a:spcAft>
          <a:spcPct val="0"/>
        </a:spcAft>
        <a:defRPr sz="4000">
          <a:solidFill>
            <a:schemeClr val="tx2"/>
          </a:solidFill>
          <a:latin typeface="Franklin Gothic Book"/>
        </a:defRPr>
      </a:lvl4pPr>
      <a:lvl5pPr algn="l" rtl="0" fontAlgn="base">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j.hibberd@stir.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pressoffice/pressreleases/stories/2011/01_january/13/delivering_quality_first.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p:txBody>
          <a:bodyPr/>
          <a:lstStyle/>
          <a:p>
            <a:r>
              <a:rPr lang="en-GB" smtClean="0"/>
              <a:t>Dr Matthew Hibberd</a:t>
            </a:r>
          </a:p>
          <a:p>
            <a:r>
              <a:rPr lang="en-GB" smtClean="0"/>
              <a:t>University of Stirling and LUISS, Rome</a:t>
            </a:r>
          </a:p>
          <a:p>
            <a:r>
              <a:rPr lang="en-GB" smtClean="0">
                <a:hlinkClick r:id="rId3"/>
              </a:rPr>
              <a:t>m.j.hibberd@stir.ac.uk</a:t>
            </a:r>
            <a:endParaRPr lang="en-GB" smtClean="0"/>
          </a:p>
          <a:p>
            <a:endParaRPr lang="en-GB" smtClean="0"/>
          </a:p>
        </p:txBody>
      </p:sp>
      <p:sp>
        <p:nvSpPr>
          <p:cNvPr id="2" name="Title 1"/>
          <p:cNvSpPr>
            <a:spLocks noGrp="1"/>
          </p:cNvSpPr>
          <p:nvPr>
            <p:ph type="ctrTitle"/>
          </p:nvPr>
        </p:nvSpPr>
        <p:spPr>
          <a:xfrm>
            <a:off x="457200" y="1506538"/>
            <a:ext cx="8229600" cy="1470025"/>
          </a:xfrm>
        </p:spPr>
        <p:txBody>
          <a:bodyPr>
            <a:normAutofit fontScale="90000"/>
          </a:bodyPr>
          <a:lstStyle/>
          <a:p>
            <a:pPr fontAlgn="auto">
              <a:spcAft>
                <a:spcPts val="0"/>
              </a:spcAft>
              <a:defRPr/>
            </a:pPr>
            <a:r>
              <a:rPr lang="en-GB" b="1" smtClean="0"/>
              <a:t/>
            </a:r>
            <a:br>
              <a:rPr lang="en-GB" b="1" smtClean="0"/>
            </a:br>
            <a:r>
              <a:rPr lang="en-GB" b="1" smtClean="0"/>
              <a:t>Hard </a:t>
            </a:r>
            <a:r>
              <a:rPr lang="en-GB" b="1"/>
              <a:t>Times for UK PSBs? What the BBC Can Learn from Channel 4's Revival</a:t>
            </a:r>
            <a:r>
              <a:rPr lang="en-GB"/>
              <a:t/>
            </a:r>
            <a:br>
              <a:rPr lang="en-GB"/>
            </a:b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What the BBC Should Do?</a:t>
            </a:r>
          </a:p>
        </p:txBody>
      </p:sp>
      <p:sp>
        <p:nvSpPr>
          <p:cNvPr id="22530" name="Content Placeholder 2"/>
          <p:cNvSpPr>
            <a:spLocks noGrp="1"/>
          </p:cNvSpPr>
          <p:nvPr>
            <p:ph sz="quarter" idx="1"/>
          </p:nvPr>
        </p:nvSpPr>
        <p:spPr/>
        <p:txBody>
          <a:bodyPr/>
          <a:lstStyle/>
          <a:p>
            <a:r>
              <a:rPr lang="en-GB" smtClean="0"/>
              <a:t>Key Options For Public Consultation Due in October 2011</a:t>
            </a:r>
          </a:p>
          <a:p>
            <a:r>
              <a:rPr lang="en-GB" smtClean="0"/>
              <a:t>Main Hopes:</a:t>
            </a:r>
          </a:p>
          <a:p>
            <a:pPr lvl="1"/>
            <a:r>
              <a:rPr lang="en-GB" smtClean="0"/>
              <a:t>Defending Core Services, Avoiding ‘Amputations’</a:t>
            </a:r>
          </a:p>
          <a:p>
            <a:pPr lvl="2"/>
            <a:r>
              <a:rPr lang="en-GB" smtClean="0"/>
              <a:t>News, Drama, Music, Factual, Children, World Service</a:t>
            </a:r>
          </a:p>
          <a:p>
            <a:pPr lvl="2"/>
            <a:r>
              <a:rPr lang="en-GB" smtClean="0"/>
              <a:t>Across  Range of Digital Channels</a:t>
            </a:r>
          </a:p>
          <a:p>
            <a:pPr lvl="2"/>
            <a:r>
              <a:rPr lang="en-GB" smtClean="0"/>
              <a:t>Reducing Non Core Elements: Imported, Formats</a:t>
            </a:r>
          </a:p>
          <a:p>
            <a:pPr lvl="2"/>
            <a:r>
              <a:rPr lang="en-GB" smtClean="0"/>
              <a:t>“Bearing Down on Executive Pay”</a:t>
            </a:r>
          </a:p>
          <a:p>
            <a:pPr lvl="2"/>
            <a:r>
              <a:rPr lang="en-GB" smtClean="0"/>
              <a:t>Keep BBC 3 and BBC4</a:t>
            </a:r>
          </a:p>
          <a:p>
            <a:pPr lvl="2"/>
            <a:r>
              <a:rPr lang="en-GB" smtClean="0"/>
              <a:t>Why?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dirty="0" smtClean="0"/>
              <a:t>Maggie Brown, </a:t>
            </a:r>
            <a:r>
              <a:rPr lang="en-GB" i="1" dirty="0" smtClean="0"/>
              <a:t>Guardian</a:t>
            </a:r>
            <a:r>
              <a:rPr lang="en-GB" dirty="0" smtClean="0"/>
              <a:t>, 1September 2011</a:t>
            </a:r>
            <a:endParaRPr lang="en-GB" i="1" dirty="0"/>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“Look at the overall performance of the four terrestrial public service broadcasters, the BBC, ITV, Channel 4 and Channel 5. They have achieved, in the past year or so, a remarkable but little trumpeted act of consolidation, stabilising their total share of viewing, instead of constantly ceding ground to multichannel broadcasters... For the first time since the (OFCOM) survey began in 2003, the overall audience share of the heritage broadcasters held steady at 71%. This was achieved by adding the growing 17% of viewing taken by their digital channels – including BBC3, BBC4, ITV2, E4 and 5USA – to the 54% share of the five main terrestrial networks. It has taken more than a decade for the PSBs to work out successful strategies to counter audience fragmentation, but they have arrived, though admittedly at vastly different speeds and routes.”</a:t>
            </a:r>
          </a:p>
          <a:p>
            <a:pPr marL="274320" indent="-274320" fontAlgn="auto">
              <a:spcBef>
                <a:spcPts val="580"/>
              </a:spcBef>
              <a:spcAft>
                <a:spcPts val="0"/>
              </a:spcAft>
              <a:buFont typeface="Wingdings 2"/>
              <a:buChar cha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Conclusion</a:t>
            </a:r>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BBC still suffering negative publicity (executive pay, cuts, etc).</a:t>
            </a:r>
          </a:p>
          <a:p>
            <a:pPr marL="274320" indent="-274320" fontAlgn="auto">
              <a:spcBef>
                <a:spcPts val="580"/>
              </a:spcBef>
              <a:spcAft>
                <a:spcPts val="0"/>
              </a:spcAft>
              <a:buFont typeface="Wingdings 2"/>
              <a:buChar char=""/>
              <a:defRPr/>
            </a:pPr>
            <a:r>
              <a:rPr lang="en-GB" dirty="0" smtClean="0"/>
              <a:t>Delivering Quality First offers chance to refocus effort on key PSB ideals.</a:t>
            </a:r>
          </a:p>
          <a:p>
            <a:pPr marL="274320" indent="-274320" fontAlgn="auto">
              <a:spcBef>
                <a:spcPts val="580"/>
              </a:spcBef>
              <a:spcAft>
                <a:spcPts val="0"/>
              </a:spcAft>
              <a:buFont typeface="Wingdings 2"/>
              <a:buChar char=""/>
              <a:defRPr/>
            </a:pPr>
            <a:r>
              <a:rPr lang="en-GB" dirty="0" smtClean="0"/>
              <a:t>Channel 4 is a very different broadcaster with different aims, etc.</a:t>
            </a:r>
          </a:p>
          <a:p>
            <a:pPr marL="274320" indent="-274320" fontAlgn="auto">
              <a:spcBef>
                <a:spcPts val="580"/>
              </a:spcBef>
              <a:spcAft>
                <a:spcPts val="0"/>
              </a:spcAft>
              <a:buFont typeface="Wingdings 2"/>
              <a:buChar char=""/>
              <a:defRPr/>
            </a:pPr>
            <a:r>
              <a:rPr lang="en-GB" dirty="0" smtClean="0"/>
              <a:t> However, it has gained some critical approval for difficult decisions – refocusing strategy, cutting management costs.</a:t>
            </a:r>
          </a:p>
          <a:p>
            <a:pPr marL="274320" indent="-274320" fontAlgn="auto">
              <a:spcBef>
                <a:spcPts val="580"/>
              </a:spcBef>
              <a:spcAft>
                <a:spcPts val="0"/>
              </a:spcAft>
              <a:buFont typeface="Wingdings 2"/>
              <a:buChar char=""/>
              <a:defRPr/>
            </a:pPr>
            <a:r>
              <a:rPr lang="en-GB" dirty="0" smtClean="0"/>
              <a:t>The BBC will make its own decisions following publication of </a:t>
            </a:r>
            <a:r>
              <a:rPr lang="en-GB" i="1" dirty="0" smtClean="0"/>
              <a:t>Delivering Quality First</a:t>
            </a:r>
            <a:r>
              <a:rPr lang="en-GB" dirty="0" smtClean="0"/>
              <a:t>. But changes at other broadcasters, including Channel 4, can help inform those changes.</a:t>
            </a:r>
            <a:endParaRPr lang="en-GB"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smtClean="0"/>
              <a:t>BBC: Hard Times?</a:t>
            </a:r>
          </a:p>
        </p:txBody>
      </p:sp>
      <p:sp>
        <p:nvSpPr>
          <p:cNvPr id="14338" name="Content Placeholder 2"/>
          <p:cNvSpPr>
            <a:spLocks noGrp="1"/>
          </p:cNvSpPr>
          <p:nvPr>
            <p:ph sz="quarter" idx="1"/>
          </p:nvPr>
        </p:nvSpPr>
        <p:spPr/>
        <p:txBody>
          <a:bodyPr/>
          <a:lstStyle/>
          <a:p>
            <a:r>
              <a:rPr lang="en-GB" smtClean="0"/>
              <a:t>In June 2011, Lord Patten, newly appointed chairman of the BBC Trust, outlined his vision for the BBC in a number of meetings and speeches. "</a:t>
            </a:r>
            <a:r>
              <a:rPr lang="en-GB" i="1" smtClean="0"/>
              <a:t>The BBC is one of the greatest broadcasting organisations in the world, but we aren’t living in easy times… and we have to show how we can run a PSB on £3.5bn a year." </a:t>
            </a:r>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mtClean="0"/>
              <a:t>Current Climate</a:t>
            </a:r>
          </a:p>
        </p:txBody>
      </p:sp>
      <p:sp>
        <p:nvSpPr>
          <p:cNvPr id="15362" name="Content Placeholder 2"/>
          <p:cNvSpPr>
            <a:spLocks noGrp="1"/>
          </p:cNvSpPr>
          <p:nvPr>
            <p:ph sz="quarter" idx="1"/>
          </p:nvPr>
        </p:nvSpPr>
        <p:spPr/>
        <p:txBody>
          <a:bodyPr/>
          <a:lstStyle/>
          <a:p>
            <a:r>
              <a:rPr lang="en-GB" smtClean="0"/>
              <a:t>BBC is currently undergoing a thorough review of all its broadcasting activities. </a:t>
            </a:r>
          </a:p>
          <a:p>
            <a:r>
              <a:rPr lang="en-GB" smtClean="0"/>
              <a:t>The </a:t>
            </a:r>
            <a:r>
              <a:rPr lang="en-GB" i="1" smtClean="0"/>
              <a:t>Delivering Quality First</a:t>
            </a:r>
            <a:r>
              <a:rPr lang="en-GB" smtClean="0"/>
              <a:t> review will see the BBC Trust and BBC Executive agree what can be saved through efficiencies and then see what service changes need to be made. </a:t>
            </a:r>
          </a:p>
          <a:p>
            <a:r>
              <a:rPr lang="en-GB" smtClean="0"/>
              <a:t>The services most likely face cuts include digital channels developed in the post 1997 period following the advent of terrestrial digital TV.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t>Channel Four Remit</a:t>
            </a:r>
          </a:p>
        </p:txBody>
      </p:sp>
      <p:sp>
        <p:nvSpPr>
          <p:cNvPr id="16386" name="Content Placeholder 2"/>
          <p:cNvSpPr>
            <a:spLocks noGrp="1"/>
          </p:cNvSpPr>
          <p:nvPr>
            <p:ph sz="quarter" idx="1"/>
          </p:nvPr>
        </p:nvSpPr>
        <p:spPr/>
        <p:txBody>
          <a:bodyPr/>
          <a:lstStyle/>
          <a:p>
            <a:endParaRPr lang="en-GB" smtClean="0"/>
          </a:p>
          <a:p>
            <a:r>
              <a:rPr lang="en-GB" smtClean="0"/>
              <a:t>“Channel 4 remains a vital source of the alternative and distinctive; a place that reflects the world around us, provokes debate and makes a difference.” David Abrahams, CEO, Channel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Channel Four: Hard Times?</a:t>
            </a:r>
          </a:p>
        </p:txBody>
      </p:sp>
      <p:sp>
        <p:nvSpPr>
          <p:cNvPr id="17410" name="Content Placeholder 2"/>
          <p:cNvSpPr>
            <a:spLocks noGrp="1"/>
          </p:cNvSpPr>
          <p:nvPr>
            <p:ph sz="quarter" idx="1"/>
          </p:nvPr>
        </p:nvSpPr>
        <p:spPr/>
        <p:txBody>
          <a:bodyPr/>
          <a:lstStyle/>
          <a:p>
            <a:r>
              <a:rPr lang="en-GB" sz="3600" smtClean="0"/>
              <a:t>Channel Four has fought back from economic decline with bigger advertising revenues in 2010. </a:t>
            </a:r>
          </a:p>
          <a:p>
            <a:r>
              <a:rPr lang="en-GB" sz="3600" smtClean="0"/>
              <a:t>Responded to political criticism in 2008-9 that “amounts paid to former executives at Channel 4 had risen to ‘indefensible levels’ in recent years.”</a:t>
            </a:r>
          </a:p>
          <a:p>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dirty="0" smtClean="0"/>
              <a:t>How Did Channel Four Achieve This Transition?</a:t>
            </a:r>
            <a:endParaRPr lang="en-GB" dirty="0"/>
          </a:p>
        </p:txBody>
      </p:sp>
      <p:sp>
        <p:nvSpPr>
          <p:cNvPr id="18434" name="Content Placeholder 2"/>
          <p:cNvSpPr>
            <a:spLocks noGrp="1"/>
          </p:cNvSpPr>
          <p:nvPr>
            <p:ph sz="quarter" idx="1"/>
          </p:nvPr>
        </p:nvSpPr>
        <p:spPr/>
        <p:txBody>
          <a:bodyPr/>
          <a:lstStyle/>
          <a:p>
            <a:r>
              <a:rPr lang="en-GB" sz="3200" smtClean="0"/>
              <a:t>Reducing the size of the senior management by 25%.</a:t>
            </a:r>
          </a:p>
          <a:p>
            <a:r>
              <a:rPr lang="en-GB" sz="3200" smtClean="0"/>
              <a:t>Ending </a:t>
            </a:r>
            <a:r>
              <a:rPr lang="en-GB" sz="3200" i="1" smtClean="0"/>
              <a:t>Big Brother </a:t>
            </a:r>
            <a:r>
              <a:rPr lang="en-GB" sz="3200" smtClean="0"/>
              <a:t>and other long-running shows. </a:t>
            </a:r>
          </a:p>
          <a:p>
            <a:r>
              <a:rPr lang="en-GB" sz="3200" smtClean="0"/>
              <a:t>Opening up space to experiment and innovate.</a:t>
            </a:r>
          </a:p>
          <a:p>
            <a:r>
              <a:rPr lang="en-GB" sz="3200" smtClean="0"/>
              <a:t>But Transition Imperfect: Programme Spend from Independent Producers Reduced</a:t>
            </a:r>
          </a:p>
          <a:p>
            <a:r>
              <a:rPr lang="en-GB" sz="3200" smtClean="0"/>
              <a:t>One Year Results Inconclusive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BBC in 2011</a:t>
            </a:r>
          </a:p>
        </p:txBody>
      </p:sp>
      <p:sp>
        <p:nvSpPr>
          <p:cNvPr id="19458" name="Content Placeholder 2"/>
          <p:cNvSpPr>
            <a:spLocks noGrp="1"/>
          </p:cNvSpPr>
          <p:nvPr>
            <p:ph sz="quarter" idx="1"/>
          </p:nvPr>
        </p:nvSpPr>
        <p:spPr/>
        <p:txBody>
          <a:bodyPr/>
          <a:lstStyle/>
          <a:p>
            <a:endParaRPr lang="en-GB" smtClean="0"/>
          </a:p>
          <a:p>
            <a:r>
              <a:rPr lang="en-GB" smtClean="0"/>
              <a:t>“We know that people value the BBC's content. This year 80% of people said that they would miss the BBC if it wasn't there, while our programmes and services continued to reach 97% of UK adults. This is a tribute to the skills of those involved.” Lord Patten, 2011</a:t>
            </a:r>
          </a:p>
          <a:p>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t>New Licence Fee Settlement</a:t>
            </a:r>
          </a:p>
        </p:txBody>
      </p:sp>
      <p:sp>
        <p:nvSpPr>
          <p:cNvPr id="20482" name="Content Placeholder 2"/>
          <p:cNvSpPr>
            <a:spLocks noGrp="1"/>
          </p:cNvSpPr>
          <p:nvPr>
            <p:ph sz="quarter" idx="1"/>
          </p:nvPr>
        </p:nvSpPr>
        <p:spPr/>
        <p:txBody>
          <a:bodyPr/>
          <a:lstStyle/>
          <a:p>
            <a:r>
              <a:rPr lang="en-GB" smtClean="0"/>
              <a:t>In October 2010 the BBC agreed a very tough fee settlement with the Government to freeze the licence fee until April 2017 and to take on new obligations. </a:t>
            </a:r>
          </a:p>
          <a:p>
            <a:pPr lvl="1"/>
            <a:r>
              <a:rPr lang="en-GB" smtClean="0"/>
              <a:t>funding of BBC Monitoring, </a:t>
            </a:r>
          </a:p>
          <a:p>
            <a:pPr lvl="1"/>
            <a:r>
              <a:rPr lang="en-GB" smtClean="0"/>
              <a:t>majority funding of S4C  </a:t>
            </a:r>
          </a:p>
          <a:p>
            <a:pPr lvl="1"/>
            <a:r>
              <a:rPr lang="en-GB" smtClean="0"/>
              <a:t>some support for local television news outside of the BBC.</a:t>
            </a:r>
          </a:p>
          <a:p>
            <a:pPr lvl="1"/>
            <a:r>
              <a:rPr lang="en-GB" smtClean="0"/>
              <a:t>£150 million a year ring-fenced fund to support broadband rollout.</a:t>
            </a:r>
          </a:p>
          <a:p>
            <a:pPr lvl="1"/>
            <a:r>
              <a:rPr lang="en-GB" smtClean="0"/>
              <a:t>funding of the BBC World Service.</a:t>
            </a:r>
          </a:p>
          <a:p>
            <a:r>
              <a:rPr lang="en-GB" smtClean="0"/>
              <a:t>£1.2bn extra obligations by 2015.</a:t>
            </a:r>
          </a:p>
          <a:p>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i="1" smtClean="0"/>
              <a:t>Delivering Quality First</a:t>
            </a:r>
          </a:p>
        </p:txBody>
      </p:sp>
      <p:sp>
        <p:nvSpPr>
          <p:cNvPr id="3" name="Content Placeholder 2"/>
          <p:cNvSpPr>
            <a:spLocks noGrp="1"/>
          </p:cNvSpPr>
          <p:nvPr>
            <p:ph sz="quarter" idx="1"/>
          </p:nvPr>
        </p:nvSpPr>
        <p:spPr/>
        <p:txBody>
          <a:bodyPr>
            <a:normAutofit/>
          </a:bodyPr>
          <a:lstStyle/>
          <a:p>
            <a:pPr marL="274320" indent="-274320" fontAlgn="auto">
              <a:spcBef>
                <a:spcPts val="580"/>
              </a:spcBef>
              <a:spcAft>
                <a:spcPts val="0"/>
              </a:spcAft>
              <a:buFont typeface="Wingdings 2"/>
              <a:buChar char=""/>
              <a:defRPr/>
            </a:pPr>
            <a:r>
              <a:rPr lang="en-GB" dirty="0" smtClean="0"/>
              <a:t>Managing cuts in core funding</a:t>
            </a:r>
          </a:p>
          <a:p>
            <a:pPr marL="274320" indent="-274320" fontAlgn="auto">
              <a:spcBef>
                <a:spcPts val="580"/>
              </a:spcBef>
              <a:spcAft>
                <a:spcPts val="0"/>
              </a:spcAft>
              <a:buFont typeface="Wingdings 2"/>
              <a:buChar char=""/>
              <a:defRPr/>
            </a:pPr>
            <a:r>
              <a:rPr lang="en-GB" dirty="0"/>
              <a:t>20 per cent savings over the four years to April 2017 </a:t>
            </a:r>
            <a:endParaRPr lang="en-GB" dirty="0" smtClean="0"/>
          </a:p>
          <a:p>
            <a:pPr marL="274320" indent="-274320" fontAlgn="auto">
              <a:spcBef>
                <a:spcPts val="580"/>
              </a:spcBef>
              <a:spcAft>
                <a:spcPts val="0"/>
              </a:spcAft>
              <a:buFont typeface="Wingdings 2"/>
              <a:buChar char=""/>
              <a:defRPr/>
            </a:pPr>
            <a:r>
              <a:rPr lang="en-GB" dirty="0" smtClean="0"/>
              <a:t>Consultation on how the Corporation can best</a:t>
            </a:r>
          </a:p>
          <a:p>
            <a:pPr marL="548640" lvl="1" fontAlgn="auto">
              <a:spcBef>
                <a:spcPts val="370"/>
              </a:spcBef>
              <a:spcAft>
                <a:spcPts val="0"/>
              </a:spcAft>
              <a:buFont typeface="Wingdings 2"/>
              <a:buChar char=""/>
              <a:defRPr/>
            </a:pPr>
            <a:r>
              <a:rPr lang="en-GB" dirty="0" smtClean="0"/>
              <a:t> </a:t>
            </a:r>
            <a:r>
              <a:rPr lang="en-GB" dirty="0" smtClean="0">
                <a:solidFill>
                  <a:schemeClr val="bg2">
                    <a:lumMod val="10000"/>
                  </a:schemeClr>
                </a:solidFill>
                <a:hlinkClick r:id="rId3"/>
              </a:rPr>
              <a:t>“deliver the highest quality programmes and content to audiences to the end of the Charter in 2017.</a:t>
            </a:r>
            <a:r>
              <a:rPr lang="en-GB" dirty="0" smtClean="0">
                <a:solidFill>
                  <a:schemeClr val="bg2">
                    <a:lumMod val="10000"/>
                  </a:schemeClr>
                </a:solidFill>
              </a:rPr>
              <a:t>”</a:t>
            </a:r>
            <a:endParaRPr lang="en-GB" dirty="0"/>
          </a:p>
          <a:p>
            <a:pPr marL="548640" lvl="1" fontAlgn="auto">
              <a:spcBef>
                <a:spcPts val="370"/>
              </a:spcBef>
              <a:spcAft>
                <a:spcPts val="0"/>
              </a:spcAft>
              <a:buFont typeface="Wingdings 2"/>
              <a:buChar char=""/>
              <a:defRPr/>
            </a:pPr>
            <a:endParaRPr lang="en-GB" dirty="0" smtClean="0">
              <a:solidFill>
                <a:schemeClr val="bg2">
                  <a:lumMod val="10000"/>
                </a:schemeClr>
              </a:solidFill>
            </a:endParaRPr>
          </a:p>
          <a:p>
            <a:pPr marL="548640" lvl="1" fontAlgn="auto">
              <a:spcBef>
                <a:spcPts val="370"/>
              </a:spcBef>
              <a:spcAft>
                <a:spcPts val="0"/>
              </a:spcAft>
              <a:buFont typeface="Wingdings 2"/>
              <a:buChar char=""/>
              <a:defRPr/>
            </a:pPr>
            <a:endParaRPr lang="en-GB" dirty="0" smtClean="0">
              <a:solidFill>
                <a:schemeClr val="bg2">
                  <a:lumMod val="1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TotalTime>
  <Words>701</Words>
  <Application>Microsoft Office PowerPoint</Application>
  <PresentationFormat>Presentazione su schermo (4:3)</PresentationFormat>
  <Paragraphs>57</Paragraphs>
  <Slides>12</Slides>
  <Notes>12</Notes>
  <HiddenSlides>0</HiddenSlides>
  <MMClips>0</MMClips>
  <ScaleCrop>false</ScaleCrop>
  <HeadingPairs>
    <vt:vector size="6" baseType="variant">
      <vt:variant>
        <vt:lpstr>Caratteri utilizzati</vt:lpstr>
      </vt:variant>
      <vt:variant>
        <vt:i4>5</vt:i4>
      </vt:variant>
      <vt:variant>
        <vt:lpstr>Modello struttura</vt:lpstr>
      </vt:variant>
      <vt:variant>
        <vt:i4>5</vt:i4>
      </vt:variant>
      <vt:variant>
        <vt:lpstr>Titoli diapositive</vt:lpstr>
      </vt:variant>
      <vt:variant>
        <vt:i4>12</vt:i4>
      </vt:variant>
    </vt:vector>
  </HeadingPairs>
  <TitlesOfParts>
    <vt:vector size="22" baseType="lpstr">
      <vt:lpstr>Perpetua</vt:lpstr>
      <vt:lpstr>Arial</vt:lpstr>
      <vt:lpstr>Franklin Gothic Book</vt:lpstr>
      <vt:lpstr>Wingdings 2</vt:lpstr>
      <vt:lpstr>Calibri</vt:lpstr>
      <vt:lpstr>Equity</vt:lpstr>
      <vt:lpstr>Equity</vt:lpstr>
      <vt:lpstr>Equity</vt:lpstr>
      <vt:lpstr>Equity</vt:lpstr>
      <vt:lpstr>Equity</vt:lpstr>
      <vt:lpstr> Hard Times for UK PSBs? What the BBC Can Learn from Channel 4's Revival </vt:lpstr>
      <vt:lpstr>BBC: Hard Times?</vt:lpstr>
      <vt:lpstr>Current Climate</vt:lpstr>
      <vt:lpstr>Channel Four Remit</vt:lpstr>
      <vt:lpstr>Channel Four: Hard Times?</vt:lpstr>
      <vt:lpstr>How Did Channel Four Achieve This Transition?</vt:lpstr>
      <vt:lpstr>BBC in 2011</vt:lpstr>
      <vt:lpstr>New Licence Fee Settlement</vt:lpstr>
      <vt:lpstr>Delivering Quality First</vt:lpstr>
      <vt:lpstr>What the BBC Should Do?</vt:lpstr>
      <vt:lpstr>Maggie Brown, Guardian, 1September 2011</vt:lpstr>
      <vt:lpstr>Conclusion</vt:lpstr>
    </vt:vector>
  </TitlesOfParts>
  <Company>University of Stirling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Times for UK PSBs? What the BBC Can Learn from Channel 4's Revival</dc:title>
  <dc:creator>Matthew</dc:creator>
  <cp:lastModifiedBy>P624020</cp:lastModifiedBy>
  <cp:revision>14</cp:revision>
  <dcterms:created xsi:type="dcterms:W3CDTF">2011-09-17T04:08:49Z</dcterms:created>
  <dcterms:modified xsi:type="dcterms:W3CDTF">2011-09-19T08:50:06Z</dcterms:modified>
</cp:coreProperties>
</file>